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5" r:id="rId3"/>
    <p:sldId id="272" r:id="rId4"/>
    <p:sldId id="276" r:id="rId5"/>
    <p:sldId id="273" r:id="rId6"/>
    <p:sldId id="277" r:id="rId7"/>
    <p:sldId id="258" r:id="rId8"/>
    <p:sldId id="266" r:id="rId9"/>
    <p:sldId id="269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521" autoAdjust="0"/>
  </p:normalViewPr>
  <p:slideViewPr>
    <p:cSldViewPr>
      <p:cViewPr varScale="1">
        <p:scale>
          <a:sx n="83" d="100"/>
          <a:sy n="83" d="100"/>
        </p:scale>
        <p:origin x="-153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CC6E0-AFC3-4800-B47D-67AF96FE8EC5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93FD5-2320-40D8-ABB4-F373D8AAF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7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0BCE4-3A38-462D-8ADF-5046FB35EFE1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23508-2583-43AD-8B75-52FD948A74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5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4C78F7-F8CE-4574-A2E3-632422DC95CA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3626-2E85-4A81-8DD1-9ED639B361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8BB1D-1964-45F2-8CE5-EC02F16CC098}" type="slidenum">
              <a:rPr lang="en-US"/>
              <a:pPr/>
              <a:t>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CB4FF-74BB-4CEC-BD12-BBFEDE15523F}" type="slidenum">
              <a:rPr lang="en-US"/>
              <a:pPr/>
              <a:t>5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D7772-1267-4BCD-AF38-04F29E2B371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6F0A6-06D9-4979-AC2B-72B5608EAFAC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69" y="4342464"/>
            <a:ext cx="5488264" cy="411604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004" tIns="45502" rIns="91004" bIns="455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6933-9479-48F4-94B6-D679C81F9F7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6933-9479-48F4-94B6-D679C81F9F7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1D2EE-254D-4107-B9C8-2C1C7DE3B785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9B26B-8ECA-449F-BE1C-58ADE7127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2EE-254D-4107-B9C8-2C1C7DE3B785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26B-8ECA-449F-BE1C-58ADE7127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2EE-254D-4107-B9C8-2C1C7DE3B785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26B-8ECA-449F-BE1C-58ADE7127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rgbClr val="000000"/>
                </a:solidFill>
                <a:cs typeface="Times New Roman" pitchFamily="18" charset="0"/>
              </a:defRPr>
            </a:lvl1pPr>
          </a:lstStyle>
          <a:p>
            <a:fld id="{3A01D2EE-254D-4107-B9C8-2C1C7DE3B785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rgbClr val="000000"/>
                </a:solidFill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rgbClr val="000000"/>
                </a:solidFill>
                <a:cs typeface="Times New Roman" pitchFamily="18" charset="0"/>
              </a:defRPr>
            </a:lvl1pPr>
          </a:lstStyle>
          <a:p>
            <a:fld id="{BA69B26B-8ECA-449F-BE1C-58ADE71272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727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76400"/>
            <a:ext cx="8915400" cy="1981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i="1" dirty="0" smtClean="0">
                <a:latin typeface="Imprint MT Shadow" pitchFamily="82" charset="0"/>
              </a:rPr>
              <a:t>Intellectual Property and Technology Transfer:</a:t>
            </a:r>
            <a:r>
              <a:rPr lang="en-US" sz="4000" dirty="0" smtClean="0">
                <a:latin typeface="Imprint MT Shadow" pitchFamily="82" charset="0"/>
              </a:rPr>
              <a:t>   USDA Office of Technology Transfer Patent Program</a:t>
            </a:r>
            <a:br>
              <a:rPr lang="en-US" sz="4000" dirty="0" smtClean="0">
                <a:latin typeface="Imprint MT Shadow" pitchFamily="82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Imprint MT Shadow" pitchFamily="82" charset="0"/>
              </a:rPr>
              <a:t/>
            </a:r>
            <a:br>
              <a:rPr lang="en-US" sz="4000" dirty="0" smtClean="0">
                <a:solidFill>
                  <a:srgbClr val="FFFF00"/>
                </a:solidFill>
                <a:latin typeface="Imprint MT Shadow" pitchFamily="82" charset="0"/>
              </a:rPr>
            </a:br>
            <a:endParaRPr lang="en-US" sz="4000" dirty="0" smtClean="0">
              <a:solidFill>
                <a:srgbClr val="FFFF00"/>
              </a:solidFill>
              <a:latin typeface="Imprint MT Shadow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038600"/>
            <a:ext cx="55626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Albert Tsui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Patent Advisor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Office of Technology Transfer</a:t>
            </a:r>
          </a:p>
        </p:txBody>
      </p:sp>
      <p:sp>
        <p:nvSpPr>
          <p:cNvPr id="1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76F67-47B1-40A1-B953-0557ADBC2C4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32" name="Picture 14" descr="ARS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58674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5"/>
          <p:cNvGraphicFramePr>
            <a:graphicFrameLocks/>
          </p:cNvGraphicFramePr>
          <p:nvPr/>
        </p:nvGraphicFramePr>
        <p:xfrm>
          <a:off x="152400" y="6019800"/>
          <a:ext cx="213201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5" imgW="2142857" imgH="809310" progId="PBrush">
                  <p:embed/>
                </p:oleObj>
              </mc:Choice>
              <mc:Fallback>
                <p:oleObj name="Bitmap Image" r:id="rId5" imgW="2142857" imgH="809310" progId="PBrush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19800"/>
                        <a:ext cx="213201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514600" y="762000"/>
            <a:ext cx="41148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Sheri Whitehurst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Legal Administrative Specialist</a:t>
            </a:r>
            <a:endParaRPr lang="en-US" sz="2400" dirty="0">
              <a:solidFill>
                <a:srgbClr val="FFFF00"/>
              </a:solidFill>
            </a:endParaRPr>
          </a:p>
          <a:p>
            <a:pPr algn="ctr"/>
            <a:endParaRPr lang="en-US" sz="2000" b="1" dirty="0">
              <a:solidFill>
                <a:srgbClr val="FFFF99"/>
              </a:solidFill>
            </a:endParaRPr>
          </a:p>
          <a:p>
            <a:pPr algn="ctr"/>
            <a:r>
              <a:rPr lang="en-US" sz="2000" b="1" dirty="0">
                <a:solidFill>
                  <a:srgbClr val="FFFF99"/>
                </a:solidFill>
              </a:rPr>
              <a:t>Office of Technology Transfer</a:t>
            </a:r>
          </a:p>
          <a:p>
            <a:pPr algn="ctr"/>
            <a:r>
              <a:rPr lang="en-US" sz="2000" b="1" dirty="0" smtClean="0">
                <a:solidFill>
                  <a:srgbClr val="FFFF99"/>
                </a:solidFill>
              </a:rPr>
              <a:t>1815 N. University Street</a:t>
            </a:r>
            <a:endParaRPr lang="en-US" sz="2000" b="1" dirty="0">
              <a:solidFill>
                <a:srgbClr val="FFFF99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FF99"/>
                </a:solidFill>
              </a:rPr>
              <a:t>Peoria, IL 61604</a:t>
            </a:r>
            <a:endParaRPr lang="en-US" sz="2000" b="1" dirty="0">
              <a:solidFill>
                <a:srgbClr val="FFFF99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FF99"/>
                </a:solidFill>
              </a:rPr>
              <a:t>(309) 681-6513</a:t>
            </a:r>
          </a:p>
          <a:p>
            <a:pPr algn="ctr"/>
            <a:r>
              <a:rPr lang="en-US" sz="2000" b="1" dirty="0" smtClean="0">
                <a:solidFill>
                  <a:srgbClr val="FFFF99"/>
                </a:solidFill>
              </a:rPr>
              <a:t>Sheri.Whitehurst@ars.usda.gov</a:t>
            </a:r>
            <a:endParaRPr lang="en-US" sz="2000" b="1" dirty="0">
              <a:solidFill>
                <a:srgbClr val="FFFF99"/>
              </a:solidFill>
            </a:endParaRPr>
          </a:p>
          <a:p>
            <a:pPr algn="ctr"/>
            <a:endParaRPr lang="en-US" sz="2000" b="1" dirty="0">
              <a:solidFill>
                <a:srgbClr val="FFFF99"/>
              </a:solidFill>
            </a:endParaRPr>
          </a:p>
          <a:p>
            <a:pPr algn="ctr"/>
            <a:endParaRPr lang="en-US" sz="2000" b="1" dirty="0">
              <a:solidFill>
                <a:srgbClr val="FFFF99"/>
              </a:solidFill>
            </a:endParaRPr>
          </a:p>
          <a:p>
            <a:pPr algn="ctr"/>
            <a:r>
              <a:rPr lang="en-US" sz="2000" b="1" i="1" dirty="0">
                <a:solidFill>
                  <a:srgbClr val="FFFF99"/>
                </a:solidFill>
              </a:rPr>
              <a:t>IP management  and R&amp;D partnerships for our scientists, customers &amp; stakeholders</a:t>
            </a:r>
          </a:p>
        </p:txBody>
      </p:sp>
      <p:pic>
        <p:nvPicPr>
          <p:cNvPr id="9" name="Picture 11" descr="USDA ARS logo_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6172200"/>
            <a:ext cx="42672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ARIS NEW INVENTION DISCLOSURE</a:t>
            </a:r>
            <a:endParaRPr lang="en-US" b="1" i="1" dirty="0"/>
          </a:p>
        </p:txBody>
      </p:sp>
      <p:pic>
        <p:nvPicPr>
          <p:cNvPr id="2050" name="Picture 6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396127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819400"/>
            <a:ext cx="528339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FF00"/>
                </a:solidFill>
                <a:latin typeface="Imprint MT Shadow" pitchFamily="82" charset="0"/>
              </a:rPr>
              <a:t>Submitting An Invention Disclosure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22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 dirty="0"/>
              <a:t>Identification Of Potential Invention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/>
              <a:t>Invention Disclosure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/>
              <a:t>– change in format ~ 2 years ago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/>
              <a:t>What remains the same - Scientist still initiates and submits through ARIS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458714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828800" y="304800"/>
            <a:ext cx="670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FF00"/>
                </a:solidFill>
                <a:latin typeface="Imprint MT Shadow" pitchFamily="82" charset="0"/>
              </a:rPr>
              <a:t>Submitting An Invention Disclosure</a:t>
            </a:r>
            <a:endParaRPr lang="en-US" sz="3200" dirty="0">
              <a:solidFill>
                <a:srgbClr val="FFFF00"/>
              </a:solidFill>
              <a:latin typeface="Imprint MT Shadow" pitchFamily="82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229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NEW INVENTION DISCLOSURE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 smtClean="0"/>
              <a:t>	a.  All information must be provided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 smtClean="0"/>
              <a:t>	b.  115 release indicator check box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 smtClean="0"/>
              <a:t>	c.  Joint Inventor Entity Status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 smtClean="0"/>
              <a:t>	d. Question 3 : can indicate if there is an affiliated 115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 smtClean="0"/>
              <a:t>	e.  Question 3:  List and upload </a:t>
            </a:r>
            <a:r>
              <a:rPr lang="en-US" sz="2000" dirty="0" err="1" smtClean="0"/>
              <a:t>pdfs</a:t>
            </a:r>
            <a:r>
              <a:rPr lang="en-US" sz="2000" dirty="0" smtClean="0"/>
              <a:t> of publications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 smtClean="0"/>
              <a:t>	f. Must print, sign and upload executed inventors page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 smtClean="0"/>
              <a:t>	g. Other Docs page-add charts, tables, graphs pertaining to invention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 smtClean="0">
                <a:latin typeface="+mj-lt"/>
              </a:rPr>
              <a:t>  </a:t>
            </a:r>
            <a:endParaRPr lang="en-US" sz="2000" dirty="0"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 smtClean="0">
              <a:latin typeface="+mj-lt"/>
              <a:sym typeface="CommonBullets" pitchFamily="34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+mj-lt"/>
                <a:sym typeface="CommonBullets" pitchFamily="34" charset="2"/>
              </a:rPr>
              <a:t>	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"/>
            <a:ext cx="492443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00200"/>
            <a:ext cx="82296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99"/>
                </a:solidFill>
              </a:rPr>
              <a:t>Three </a:t>
            </a:r>
            <a:r>
              <a:rPr lang="en-US" sz="3600" i="1" dirty="0" smtClean="0">
                <a:solidFill>
                  <a:srgbClr val="FFFF99"/>
                </a:solidFill>
              </a:rPr>
              <a:t>“Subject Matter” </a:t>
            </a:r>
            <a:r>
              <a:rPr lang="en-US" sz="3600" dirty="0" smtClean="0">
                <a:solidFill>
                  <a:srgbClr val="FFFF99"/>
                </a:solidFill>
              </a:rPr>
              <a:t>Committees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819400"/>
            <a:ext cx="7924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Life Sciences</a:t>
            </a:r>
          </a:p>
          <a:p>
            <a:pPr eaLnBrk="1" hangingPunct="1">
              <a:defRPr/>
            </a:pPr>
            <a:r>
              <a:rPr lang="en-US" b="1" dirty="0" smtClean="0"/>
              <a:t>Chemical </a:t>
            </a:r>
          </a:p>
          <a:p>
            <a:pPr eaLnBrk="1" hangingPunct="1">
              <a:defRPr/>
            </a:pPr>
            <a:r>
              <a:rPr lang="en-US" b="1" dirty="0" smtClean="0"/>
              <a:t>Mechanical and Measurement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B997C-8005-412F-AC1B-012D98B30FF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43076" name="Rectangle 4"/>
          <p:cNvSpPr>
            <a:spLocks noChangeArrowheads="1"/>
          </p:cNvSpPr>
          <p:nvPr/>
        </p:nvSpPr>
        <p:spPr bwMode="auto">
          <a:xfrm>
            <a:off x="457200" y="76201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defRPr/>
            </a:pP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rint MT Shadow" pitchFamily="82" charset="0"/>
              </a:rPr>
              <a:t>National Patent Committees </a:t>
            </a: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609600" y="48768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4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4" grpId="0"/>
      <p:bldP spid="643075" grpId="0" build="p"/>
      <p:bldP spid="64307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Imprint MT Shadow" pitchFamily="82" charset="0"/>
              </a:rPr>
              <a:t>Schedule Of  Committees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373313"/>
            <a:ext cx="7772400" cy="3068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Meet quarterly</a:t>
            </a:r>
          </a:p>
          <a:p>
            <a:pPr>
              <a:lnSpc>
                <a:spcPct val="90000"/>
              </a:lnSpc>
            </a:pPr>
            <a:r>
              <a:rPr lang="en-US" b="1" dirty="0"/>
              <a:t>Scheduled at the beginning of fiscal </a:t>
            </a:r>
            <a:r>
              <a:rPr lang="en-US" b="1" dirty="0" smtClean="0"/>
              <a:t>year</a:t>
            </a:r>
            <a:endParaRPr lang="en-US" b="1" dirty="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National Patent Committees:</a:t>
            </a:r>
            <a:endParaRPr lang="en-US" b="1" i="1" dirty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514600" y="762000"/>
            <a:ext cx="41148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Albert Tsui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Patent </a:t>
            </a:r>
            <a:r>
              <a:rPr lang="en-US" sz="2400" dirty="0">
                <a:solidFill>
                  <a:srgbClr val="FFFF00"/>
                </a:solidFill>
              </a:rPr>
              <a:t>Advisor</a:t>
            </a:r>
          </a:p>
          <a:p>
            <a:pPr algn="ctr"/>
            <a:endParaRPr lang="en-US" sz="2000" b="1" dirty="0">
              <a:solidFill>
                <a:srgbClr val="FFFF99"/>
              </a:solidFill>
            </a:endParaRPr>
          </a:p>
          <a:p>
            <a:pPr algn="ctr"/>
            <a:r>
              <a:rPr lang="en-US" sz="2000" b="1" dirty="0">
                <a:solidFill>
                  <a:srgbClr val="FFFF99"/>
                </a:solidFill>
              </a:rPr>
              <a:t>Office of Technology Transfer</a:t>
            </a:r>
          </a:p>
          <a:p>
            <a:pPr algn="ctr"/>
            <a:r>
              <a:rPr lang="en-US" sz="2000" b="1" dirty="0" smtClean="0">
                <a:solidFill>
                  <a:srgbClr val="FFFF99"/>
                </a:solidFill>
              </a:rPr>
              <a:t>1815 N. University Street</a:t>
            </a:r>
            <a:endParaRPr lang="en-US" sz="2000" b="1" dirty="0">
              <a:solidFill>
                <a:srgbClr val="FFFF99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FF99"/>
                </a:solidFill>
              </a:rPr>
              <a:t>Peoria, IL 61604</a:t>
            </a:r>
            <a:endParaRPr lang="en-US" sz="2000" b="1" dirty="0">
              <a:solidFill>
                <a:srgbClr val="FFFF99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FF99"/>
                </a:solidFill>
              </a:rPr>
              <a:t>(309) 681-6512</a:t>
            </a:r>
            <a:endParaRPr lang="en-US" sz="2000" b="1" dirty="0">
              <a:solidFill>
                <a:srgbClr val="FFFF99"/>
              </a:solidFill>
            </a:endParaRPr>
          </a:p>
          <a:p>
            <a:pPr algn="ctr"/>
            <a:r>
              <a:rPr lang="en-US" b="1" dirty="0">
                <a:solidFill>
                  <a:srgbClr val="FFFF99"/>
                </a:solidFill>
              </a:rPr>
              <a:t>http://www.ars.usda.gov/Business/Business.htm</a:t>
            </a:r>
            <a:endParaRPr lang="en-US" sz="2000" b="1" dirty="0">
              <a:solidFill>
                <a:srgbClr val="FFFF99"/>
              </a:solidFill>
            </a:endParaRPr>
          </a:p>
          <a:p>
            <a:pPr algn="ctr"/>
            <a:endParaRPr lang="en-US" sz="2000" b="1" dirty="0">
              <a:solidFill>
                <a:srgbClr val="FFFF99"/>
              </a:solidFill>
            </a:endParaRPr>
          </a:p>
          <a:p>
            <a:pPr algn="ctr"/>
            <a:endParaRPr lang="en-US" sz="2000" b="1" dirty="0">
              <a:solidFill>
                <a:srgbClr val="FFFF99"/>
              </a:solidFill>
            </a:endParaRPr>
          </a:p>
          <a:p>
            <a:pPr algn="ctr"/>
            <a:r>
              <a:rPr lang="en-US" sz="2000" b="1" i="1" dirty="0">
                <a:solidFill>
                  <a:srgbClr val="FFFF99"/>
                </a:solidFill>
              </a:rPr>
              <a:t>IP management  and R&amp;D partnerships for our scientists, customers &amp; stakeholders</a:t>
            </a:r>
          </a:p>
        </p:txBody>
      </p:sp>
      <p:pic>
        <p:nvPicPr>
          <p:cNvPr id="9" name="Picture 11" descr="USDA ARS logo_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6172200"/>
            <a:ext cx="42672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Wheat">
  <a:themeElements>
    <a:clrScheme name="Wheat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Whe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Wheat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eat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ea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eat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eat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175</Words>
  <Application>Microsoft Office PowerPoint</Application>
  <PresentationFormat>On-screen Show (4:3)</PresentationFormat>
  <Paragraphs>64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2_Wheat</vt:lpstr>
      <vt:lpstr>Bitmap Image</vt:lpstr>
      <vt:lpstr>Intellectual Property and Technology Transfer:   USDA Office of Technology Transfer Patent Program  </vt:lpstr>
      <vt:lpstr>ARIS NEW INVENTION DISCLOSURE</vt:lpstr>
      <vt:lpstr>PowerPoint Presentation</vt:lpstr>
      <vt:lpstr>PowerPoint Presentation</vt:lpstr>
      <vt:lpstr>PowerPoint Presentation</vt:lpstr>
      <vt:lpstr>PowerPoint Presentation</vt:lpstr>
      <vt:lpstr>Three “Subject Matter” Committees</vt:lpstr>
      <vt:lpstr>Schedule Of  Committees</vt:lpstr>
      <vt:lpstr>PowerPoint Presentation</vt:lpstr>
      <vt:lpstr>PowerPoint Presentation</vt:lpstr>
    </vt:vector>
  </TitlesOfParts>
  <Company>USDA/ARS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gail.poulos</dc:creator>
  <cp:lastModifiedBy>Lewandowski, Heather L.</cp:lastModifiedBy>
  <cp:revision>98</cp:revision>
  <dcterms:created xsi:type="dcterms:W3CDTF">2009-04-16T17:32:53Z</dcterms:created>
  <dcterms:modified xsi:type="dcterms:W3CDTF">2014-08-18T16:18:58Z</dcterms:modified>
</cp:coreProperties>
</file>